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9144000" cy="5143500" type="screen16x9"/>
  <p:notesSz cx="6858000" cy="9144000"/>
  <p:embeddedFontLst>
    <p:embeddedFont>
      <p:font typeface="Calibri Light" panose="020F0302020204030204" pitchFamily="34" charset="0"/>
      <p:regular r:id="rId12"/>
      <p: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Georgia" panose="02040502050405020303" pitchFamily="18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Raleway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79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79115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320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7970bb19e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7970bb19e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008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7970bb19e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7970bb19e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998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7970bb19e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7970bb19e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160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7970bb19e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7970bb19e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8144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d7970bb19e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d7970bb19e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541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7970bb19e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7970bb19e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024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7970bb19e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7970bb19e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222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7970bb19e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7970bb19e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954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279725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204024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5036168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7646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664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210452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0833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406785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273164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248712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6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3770910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42128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19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688479" y="1947634"/>
            <a:ext cx="8120021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LANE DEPARTURE WARNING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729450" y="700279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729450" y="1531508"/>
            <a:ext cx="7688700" cy="25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Lane detection system for use in autonomous / semi-autonomous vehicles as an advanced driver assistance system(</a:t>
            </a:r>
            <a:r>
              <a:rPr lang="en" b="1" dirty="0"/>
              <a:t>ADAS).</a:t>
            </a:r>
            <a:endParaRPr b="1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Implemented with  </a:t>
            </a:r>
            <a:r>
              <a:rPr lang="en" b="1" dirty="0"/>
              <a:t>front facing camera.</a:t>
            </a:r>
            <a:endParaRPr b="1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Main features include: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Detecting the lane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Measuring the curve radius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Measures offset from centre for ease of driver to centre the vehicle.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This prototype provides visual output display which can be changed to implementation with audio warnings for commercial use of the prototype.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729450" y="647651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729450" y="1380203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Lane detection is carried out by a </a:t>
            </a:r>
            <a:r>
              <a:rPr lang="en" b="1" dirty="0"/>
              <a:t>sliding window approach.</a:t>
            </a:r>
            <a:endParaRPr b="1" dirty="0"/>
          </a:p>
          <a:p>
            <a:pPr marL="457200" lvl="0" indent="-302021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250" dirty="0">
                <a:solidFill>
                  <a:srgbClr val="333333"/>
                </a:solidFill>
                <a:highlight>
                  <a:srgbClr val="FFFFFF"/>
                </a:highlight>
              </a:rPr>
              <a:t> </a:t>
            </a:r>
            <a:r>
              <a:rPr lang="en" sz="1250" dirty="0">
                <a:solidFill>
                  <a:srgbClr val="666666"/>
                </a:solidFill>
                <a:highlight>
                  <a:srgbClr val="FFFFFF"/>
                </a:highlight>
              </a:rPr>
              <a:t>Once the left and right lanes are detected, vehicle's deviation from actual centre of the lane is calculated.</a:t>
            </a:r>
            <a:endParaRPr sz="1250" b="1" dirty="0">
              <a:solidFill>
                <a:srgbClr val="666666"/>
              </a:solidFill>
            </a:endParaRPr>
          </a:p>
          <a:p>
            <a:pPr marL="457200" lvl="0" indent="-304958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Implemented through a modular approach.</a:t>
            </a:r>
            <a:endParaRPr dirty="0"/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Undistort image</a:t>
            </a:r>
            <a:endParaRPr dirty="0"/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Warp</a:t>
            </a:r>
            <a:endParaRPr dirty="0"/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Isolate lane line pixels</a:t>
            </a:r>
            <a:endParaRPr dirty="0"/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Curve fit</a:t>
            </a:r>
            <a:endParaRPr dirty="0"/>
          </a:p>
          <a:p>
            <a:pPr marL="457200" lvl="0" indent="-304958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Final image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034" y="83046"/>
            <a:ext cx="7162924" cy="461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729325" y="693701"/>
            <a:ext cx="3161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729325" y="1421033"/>
            <a:ext cx="4393800" cy="26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processimage()</a:t>
            </a:r>
            <a:endParaRPr b="1" dirty="0"/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Greyscale the image: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gray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 cv2.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cvtColor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(hls_result, cv2.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COLOR_BGR2GRAY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/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Gaussian filter: to filter out noise in the image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blur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 cv2.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GaussianBlur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(thresh,(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/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dirty="0"/>
              <a:t>Canny: to detect edges in the image by calculating change in pixel intensity</a:t>
            </a: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canny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 cv2.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Canny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(blur,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40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900" dirty="0">
                <a:solidFill>
                  <a:srgbClr val="000000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60</a:t>
            </a:r>
            <a:r>
              <a:rPr lang="en" sz="900" dirty="0">
                <a:solidFill>
                  <a:srgbClr val="C9D1D9"/>
                </a:solidFill>
                <a:highlight>
                  <a:srgbClr val="0D1117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2"/>
          </p:nvPr>
        </p:nvSpPr>
        <p:spPr>
          <a:xfrm>
            <a:off x="5285379" y="1421033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perspectiveWarp()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Four points plotted on the lane area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Creates birdseye view of lane to get refined image</a:t>
            </a:r>
            <a:endParaRPr dirty="0"/>
          </a:p>
        </p:txBody>
      </p:sp>
      <p:sp>
        <p:nvSpPr>
          <p:cNvPr id="111" name="Google Shape;111;p17"/>
          <p:cNvSpPr txBox="1"/>
          <p:nvPr/>
        </p:nvSpPr>
        <p:spPr>
          <a:xfrm>
            <a:off x="5285379" y="668801"/>
            <a:ext cx="3000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WARP</a:t>
            </a:r>
            <a:endParaRPr sz="26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740807" y="718017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ISOLATING LANE AND CURVE FIT</a:t>
            </a:r>
            <a:endParaRPr dirty="0"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373637" y="1335514"/>
            <a:ext cx="2367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plotHistogram()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Calculates white pixels in the image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Indicates left and right lanes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X-coordinates for lanes are identified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 dirty="0"/>
          </a:p>
        </p:txBody>
      </p:sp>
      <p:sp>
        <p:nvSpPr>
          <p:cNvPr id="118" name="Google Shape;118;p18"/>
          <p:cNvSpPr txBox="1"/>
          <p:nvPr/>
        </p:nvSpPr>
        <p:spPr>
          <a:xfrm>
            <a:off x="2788868" y="1335514"/>
            <a:ext cx="28860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slide_window_search(): </a:t>
            </a:r>
            <a:endParaRPr sz="13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Sliding window approach is used to detect lanes.</a:t>
            </a: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Lato"/>
              <a:buAutoNum type="arabicPeriod"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Creates stack with lane at centre.</a:t>
            </a: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Lato"/>
              <a:buAutoNum type="arabicPeriod"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Based on position of white pixel from histogram, builds up the stack</a:t>
            </a: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Lato"/>
              <a:buAutoNum type="arabicPeriod"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 second degree polynomial fit is performed to get curve fit</a:t>
            </a: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5674868" y="1335514"/>
            <a:ext cx="3420900" cy="25407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             </a:t>
            </a:r>
            <a:r>
              <a:rPr lang="en" sz="1300" b="1" dirty="0">
                <a:solidFill>
                  <a:srgbClr val="666666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Sliding window approach:</a:t>
            </a:r>
            <a:endParaRPr sz="1300" b="1" dirty="0">
              <a:solidFill>
                <a:srgbClr val="666666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Lato"/>
              <a:buChar char="●"/>
            </a:pPr>
            <a:r>
              <a:rPr lang="en" sz="1100" dirty="0">
                <a:solidFill>
                  <a:srgbClr val="666666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From each peak on the histogram, we initialize windows and then slide them vertically. Each window is horizontally centered in the end of each iteration by its detected pixels inside.</a:t>
            </a:r>
            <a:endParaRPr sz="1100" dirty="0">
              <a:solidFill>
                <a:srgbClr val="666666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Char char="●"/>
            </a:pPr>
            <a:r>
              <a:rPr lang="en" sz="1100" dirty="0">
                <a:solidFill>
                  <a:srgbClr val="666666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Depending on the number of windows whose number of pixels inside requiring a minimum population, we can predict a confidence level of detected ‘line’ to say if it’s a line or not</a:t>
            </a:r>
            <a:r>
              <a:rPr lang="en" dirty="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.</a:t>
            </a:r>
            <a:endParaRPr sz="1100" dirty="0">
              <a:solidFill>
                <a:srgbClr val="666666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-4572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dirty="0">
              <a:solidFill>
                <a:srgbClr val="666666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650509" y="936250"/>
            <a:ext cx="3712800" cy="36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generalsearch()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Finds area around detected lines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Applies second degree polyfit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Draws lines for lane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measure_lane_curvature()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Pixel space converted to meter space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Determines direction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draw_lane_lines()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Takes detected lines and fills the area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Detects and visualize centre of lane:</a:t>
            </a:r>
            <a:endParaRPr dirty="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Takes mean of left_fitx and right_fitx lists</a:t>
            </a:r>
            <a:endParaRPr dirty="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Stores it in pts_mean</a:t>
            </a:r>
            <a:endParaRPr dirty="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dirty="0"/>
              <a:t>Draws the centre line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 dirty="0"/>
          </a:p>
        </p:txBody>
      </p:sp>
      <p:sp>
        <p:nvSpPr>
          <p:cNvPr id="125" name="Google Shape;125;p19"/>
          <p:cNvSpPr txBox="1"/>
          <p:nvPr/>
        </p:nvSpPr>
        <p:spPr>
          <a:xfrm>
            <a:off x="4558843" y="936250"/>
            <a:ext cx="4231500" cy="31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offCentre()</a:t>
            </a:r>
            <a:endParaRPr sz="13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Calculate the offset value using pts_mean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addText()</a:t>
            </a:r>
            <a:endParaRPr sz="13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Displays the calculates values of curvature and offset</a:t>
            </a: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main()</a:t>
            </a:r>
            <a:endParaRPr sz="13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Functions are called and image frames converted to video output</a:t>
            </a:r>
            <a:endParaRPr sz="1300" b="1" dirty="0"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29450" y="76606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VALIDATION INFORMATION</a:t>
            </a:r>
            <a:endParaRPr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729450" y="181080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dirty="0" smtClean="0"/>
              <a:t>Output footage</a:t>
            </a:r>
            <a:endParaRPr dirty="0"/>
          </a:p>
        </p:txBody>
      </p:sp>
      <p:pic>
        <p:nvPicPr>
          <p:cNvPr id="3" name="outp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61324" y="1405053"/>
            <a:ext cx="5856826" cy="32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72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29450" y="76606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WORKS</a:t>
            </a:r>
            <a:endParaRPr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729450" y="1473661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Further improvements can be made using deep learning techniques.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This project may show slight errors in values depending on: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Unstable light conditions or night-time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Weather conditions.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Certain values are hardcoded which creates a window of error. Dynamic point calculations can solve this.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</TotalTime>
  <Words>476</Words>
  <Application>Microsoft Office PowerPoint</Application>
  <PresentationFormat>On-screen Show (16:9)</PresentationFormat>
  <Paragraphs>73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 Light</vt:lpstr>
      <vt:lpstr>Lato</vt:lpstr>
      <vt:lpstr>Georgia</vt:lpstr>
      <vt:lpstr>Calibri</vt:lpstr>
      <vt:lpstr>Courier New</vt:lpstr>
      <vt:lpstr>Raleway</vt:lpstr>
      <vt:lpstr>Retrospect</vt:lpstr>
      <vt:lpstr>LANE DEPARTURE WARNING</vt:lpstr>
      <vt:lpstr>FEATURES</vt:lpstr>
      <vt:lpstr>ALGORITHM</vt:lpstr>
      <vt:lpstr>PowerPoint Presentation</vt:lpstr>
      <vt:lpstr>IMAGE PROCESSING </vt:lpstr>
      <vt:lpstr>ISOLATING LANE AND CURVE FIT</vt:lpstr>
      <vt:lpstr>PowerPoint Presentation</vt:lpstr>
      <vt:lpstr>VALIDATION INFORMATION</vt:lpstr>
      <vt:lpstr>FUTURE WORKS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LANE DEPARTURE WARNING</dc:title>
  <cp:lastModifiedBy>Microsoft account</cp:lastModifiedBy>
  <cp:revision>2</cp:revision>
  <dcterms:modified xsi:type="dcterms:W3CDTF">2021-05-15T21:01:01Z</dcterms:modified>
</cp:coreProperties>
</file>